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327" r:id="rId3"/>
    <p:sldId id="332" r:id="rId4"/>
    <p:sldId id="311" r:id="rId5"/>
    <p:sldId id="316" r:id="rId6"/>
    <p:sldId id="260" r:id="rId7"/>
    <p:sldId id="261" r:id="rId8"/>
    <p:sldId id="265" r:id="rId9"/>
    <p:sldId id="267" r:id="rId10"/>
    <p:sldId id="268" r:id="rId11"/>
    <p:sldId id="282" r:id="rId12"/>
    <p:sldId id="283" r:id="rId13"/>
    <p:sldId id="284" r:id="rId14"/>
    <p:sldId id="277" r:id="rId15"/>
    <p:sldId id="279" r:id="rId16"/>
    <p:sldId id="286" r:id="rId17"/>
    <p:sldId id="329" r:id="rId18"/>
    <p:sldId id="285" r:id="rId19"/>
    <p:sldId id="280" r:id="rId20"/>
    <p:sldId id="308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168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FA2E-3454-42DF-A4A6-6707A4B4067E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79DB-D0E2-49DD-9F16-E46BD5C5C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33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6408712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73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oks-library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12" y="620688"/>
            <a:ext cx="7823020" cy="55836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5760640" cy="3045297"/>
          </a:xfrm>
        </p:spPr>
        <p:txBody>
          <a:bodyPr>
            <a:prstTxWarp prst="textPlain">
              <a:avLst>
                <a:gd name="adj" fmla="val 51839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родителям нужно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ЕГЭ?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Для получения аттестата выпускники текущего года сдают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обязательные предметы – русский язык и математику.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Из предметов по выбору сдать можно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любое количество предметов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Предпочтительнее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выбирать те предметы, которые необходимы для поступления в образовательную организацию профессионального образования. Списки обязательных для поступления предметов ВУЗы и колледжи выставляют на своих сайтах.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0979"/>
            <a:ext cx="8229600" cy="11430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 по математике разделён на два уровня: базовый и профильный.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1999" b="19025"/>
          <a:stretch>
            <a:fillRect/>
          </a:stretch>
        </p:blipFill>
        <p:spPr bwMode="auto">
          <a:xfrm>
            <a:off x="1214415" y="1333485"/>
            <a:ext cx="6500857" cy="495303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 по иностранным языкам сдаются в два дня: 1 день для сдачи письменной части экзамена; 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день для сдачи устной части (говорение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035" b="14972"/>
          <a:stretch>
            <a:fillRect/>
          </a:stretch>
        </p:blipFill>
        <p:spPr bwMode="auto">
          <a:xfrm>
            <a:off x="1285852" y="1428736"/>
            <a:ext cx="6500858" cy="4857784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b="1" dirty="0" smtClean="0">
              <a:solidFill>
                <a:srgbClr val="000000"/>
              </a:solidFill>
              <a:latin typeface="Bookman Old Style" pitchFamily="16" charset="0"/>
            </a:endParaRPr>
          </a:p>
          <a:p>
            <a:pPr algn="just"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всех экзаменов – 10-00 ч.</a:t>
            </a:r>
          </a:p>
          <a:p>
            <a:pPr algn="just"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часа 55 мин (235 минут) –математика профильная, физика,  литература,    информатика и ИКТ, обществознание, история; </a:t>
            </a:r>
          </a:p>
          <a:p>
            <a:pPr algn="just"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часа 30 мин (210 минут) – русский язык, химия;</a:t>
            </a:r>
          </a:p>
          <a:p>
            <a:pPr algn="just"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часа (180 минут) – математика базовая, биология, география, иностранный язык;</a:t>
            </a:r>
          </a:p>
          <a:p>
            <a:pPr algn="just"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минут – иностранный язык (говорение)</a:t>
            </a:r>
          </a:p>
          <a:p>
            <a:endParaRPr lang="ru-RU" dirty="0"/>
          </a:p>
        </p:txBody>
      </p:sp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571472" y="285728"/>
            <a:ext cx="8229600" cy="1143000"/>
            <a:chOff x="1064" y="-4"/>
            <a:chExt cx="4488" cy="7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4" y="-4"/>
              <a:ext cx="4488" cy="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64" y="-4"/>
              <a:ext cx="4488" cy="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885433" cy="104775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1"/>
            <a:ext cx="8329642" cy="478156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ЕГЭ должен иметь при себе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ручку с чёрными чернилами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Лекарства и питание (при необходимости)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Участникам ЕГЭ разрешено  использовать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Математика: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линейка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Химия: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непрограммируемый калькулятор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Физика: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линейка, непрограммируемый калькулятор 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География: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линейка, транспортир, непрограммируемый калькулятор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"/>
            <a:ext cx="8047662" cy="1322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8539" y="3939859"/>
            <a:ext cx="612775" cy="436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400" y="4077072"/>
            <a:ext cx="723900" cy="96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932" y="5110415"/>
            <a:ext cx="635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904990"/>
            <a:ext cx="895350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6" y="2101851"/>
            <a:ext cx="60007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Участникам ЕГЭ  </a:t>
            </a:r>
            <a:r>
              <a:rPr lang="ru-RU" sz="3600" b="1" i="1" u="sng" dirty="0" smtClean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ЗАПРЕЩЕНО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6" charset="0"/>
                <a:cs typeface="Calibri" pitchFamily="32" charset="0"/>
              </a:rPr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1"/>
            <a:ext cx="5543560" cy="4525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Symbol" pitchFamily="16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использовать на экзамене мобильные телефоны или иные средства связи, любые электронно-вычислительные устройства и справочные материалы, в т.ч. на бумажных носителях;</a:t>
            </a:r>
          </a:p>
          <a:p>
            <a:pPr algn="just">
              <a:buFont typeface="Symbol" pitchFamily="16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разговаривать, вставать с места, пересаживаться;</a:t>
            </a:r>
          </a:p>
          <a:p>
            <a:pPr algn="just">
              <a:spcAft>
                <a:spcPts val="1000"/>
              </a:spcAft>
              <a:buFont typeface="Symbol" pitchFamily="16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обмениваться любыми материалами и предметами; </a:t>
            </a:r>
          </a:p>
          <a:p>
            <a:pPr algn="just">
              <a:spcAft>
                <a:spcPts val="1000"/>
              </a:spcAft>
              <a:buFont typeface="Symbol" pitchFamily="16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ходить по ППЭ во время экзамена без сопровождения.</a:t>
            </a:r>
          </a:p>
          <a:p>
            <a:pPr algn="just"/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8"/>
            <a:ext cx="1857372" cy="1333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496"/>
            <a:ext cx="1571636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9" y="3905253"/>
            <a:ext cx="1357322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5031540"/>
            <a:ext cx="1714513" cy="1159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случае нарушения выпускником Порядка проведения ГИА он будет удален с экзамена, результаты экзамена аннулируются. В ППЭ приглашаются родители (законные представители) выпускника, составляется административный протокол, который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передаётся в суд для определения суммы штрафа за совершение административного правонарушения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905255"/>
            <a:ext cx="3370262" cy="2571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Повторный допуск ЕГЭ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решению председателя ГЭК повторно допускаются к сдаче экзаменов в текущем году по соответствующему учебному предмету в дополнительные сроки: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обучающиеся, получившие на ГИА неудовлетворительный результат по одному из обязательных учебных предметов;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обучающиеся, не явившиеся на экзамены по уважительным причинам (болезнь или иные обстоятельства, подтвержденные документально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Обучающимся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 прошедшим ГИА или получившим на ГИА 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на ГИА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дополнительные сроки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предоставляется право пройти ГИА по соответствующим учебным предметам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ранее 1 сентября текущего года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сроки и в формах, устанавливаемых  Порядком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231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оценки выставляются в аттестат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аттестат выставляются итоговые отметки по традиционной 5-балльной системе, которые определяются как среднее арифметическое полугодовых и годовых отметок выпускника за 10 – 11 классы.</a:t>
            </a:r>
          </a:p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ЕГЭ на итоговые отметки, выставляемые в аттестат, не влияют.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Официальный сайт ЕГЭ</a:t>
            </a:r>
          </a:p>
          <a:p>
            <a:r>
              <a:rPr lang="en-US" dirty="0" smtClean="0"/>
              <a:t> http://www.ege.edu.ru/</a:t>
            </a:r>
          </a:p>
          <a:p>
            <a:r>
              <a:rPr lang="en-US" b="1" dirty="0" smtClean="0"/>
              <a:t>http://fipi.ru/</a:t>
            </a:r>
          </a:p>
          <a:p>
            <a:r>
              <a:rPr lang="en-US" dirty="0" smtClean="0"/>
              <a:t>minobr.government-nnov.ru</a:t>
            </a:r>
          </a:p>
          <a:p>
            <a:r>
              <a:rPr lang="en-US" dirty="0" smtClean="0"/>
              <a:t>obrnadzor.gov.ru</a:t>
            </a:r>
          </a:p>
          <a:p>
            <a:r>
              <a:rPr lang="en-US" dirty="0" smtClean="0"/>
              <a:t>www.rustest.ru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04" y="341376"/>
            <a:ext cx="8241792" cy="664464"/>
          </a:xfrm>
          <a:prstGeom prst="rect">
            <a:avLst/>
          </a:prstGeom>
          <a:solidFill>
            <a:srgbClr val="FAFED9"/>
          </a:solidFill>
        </p:spPr>
        <p:txBody>
          <a:bodyPr lIns="0" tIns="0" rIns="0" bIns="0">
            <a:noAutofit/>
          </a:bodyPr>
          <a:lstStyle/>
          <a:p>
            <a:pPr marL="850900" marR="812800" indent="0" algn="r">
              <a:lnSpc>
                <a:spcPts val="2784"/>
              </a:lnSpc>
              <a:spcAft>
                <a:spcPts val="1260"/>
              </a:spcAft>
            </a:pPr>
            <a:r>
              <a:rPr lang="ru" sz="2400">
                <a:solidFill>
                  <a:srgbClr val="FF0000"/>
                </a:solidFill>
                <a:latin typeface="Times New Roman"/>
              </a:rPr>
              <a:t>Ст. 59 Федерального закона «Об образовании в Российской Федерации» от 29.12.2012 № 273-ФЗ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1104" y="1280160"/>
            <a:ext cx="8241792" cy="4157472"/>
          </a:xfrm>
          <a:prstGeom prst="rect">
            <a:avLst/>
          </a:prstGeom>
          <a:solidFill>
            <a:srgbClr val="FAFED9"/>
          </a:solidFill>
        </p:spPr>
        <p:txBody>
          <a:bodyPr lIns="0" tIns="0" rIns="0" bIns="0">
            <a:noAutofit/>
          </a:bodyPr>
          <a:lstStyle/>
          <a:p>
            <a:pPr marL="342900" marR="1460500" indent="-342900" algn="just">
              <a:lnSpc>
                <a:spcPts val="2880"/>
              </a:lnSpc>
              <a:spcBef>
                <a:spcPts val="1260"/>
              </a:spcBef>
              <a:spcAft>
                <a:spcPts val="210"/>
              </a:spcAft>
            </a:pPr>
            <a:r>
              <a:rPr lang="ru" sz="2300" dirty="0">
                <a:solidFill>
                  <a:srgbClr val="7030A0"/>
                </a:solidFill>
                <a:latin typeface="Times New Roman"/>
              </a:rPr>
              <a:t>п.6. </a:t>
            </a:r>
            <a:r>
              <a:rPr lang="ru" sz="2300" dirty="0">
                <a:latin typeface="Times New Roman"/>
              </a:rPr>
              <a:t>К ГИА допускается обучающийся, не имеющий академической задолженности и в полном объеме выполнивший учебный план по соответствующим образовательным программам.</a:t>
            </a:r>
          </a:p>
          <a:p>
            <a:pPr marL="342900" marR="279400" indent="-342900">
              <a:lnSpc>
                <a:spcPts val="2880"/>
              </a:lnSpc>
              <a:spcAft>
                <a:spcPts val="210"/>
              </a:spcAft>
            </a:pPr>
            <a:r>
              <a:rPr lang="ru" sz="2300" dirty="0">
                <a:solidFill>
                  <a:srgbClr val="7030A0"/>
                </a:solidFill>
                <a:latin typeface="Times New Roman"/>
              </a:rPr>
              <a:t>п.7. </a:t>
            </a:r>
            <a:r>
              <a:rPr lang="ru" sz="2300" dirty="0">
                <a:latin typeface="Times New Roman"/>
              </a:rPr>
              <a:t>Обучающиеся, не прошедшие ГИА или получившие на ГИА неудовлетворительные результаты, вправе пройти ГИА в сроки, определяемые порядком проведения ГИА по соответствующим образовательным </a:t>
            </a:r>
            <a:r>
              <a:rPr lang="ru" sz="2300" dirty="0" smtClean="0">
                <a:latin typeface="Times New Roman"/>
              </a:rPr>
              <a:t>программам.</a:t>
            </a:r>
            <a:endParaRPr lang="ru" sz="2300" dirty="0">
              <a:latin typeface="Times New Roman"/>
            </a:endParaRPr>
          </a:p>
          <a:p>
            <a:pPr marL="342900" marR="1231900" indent="-342900" algn="just">
              <a:lnSpc>
                <a:spcPts val="2880"/>
              </a:lnSpc>
            </a:pPr>
            <a:r>
              <a:rPr lang="ru" sz="2300" dirty="0">
                <a:solidFill>
                  <a:srgbClr val="7030A0"/>
                </a:solidFill>
                <a:latin typeface="Times New Roman"/>
              </a:rPr>
              <a:t>п.11. </a:t>
            </a:r>
            <a:r>
              <a:rPr lang="ru" sz="2300" dirty="0">
                <a:latin typeface="Times New Roman"/>
              </a:rPr>
              <a:t>При проведении ГИА используются контрольно-измерительные материалы, представляющие собой комплексы заданий стандартизированной формы</a:t>
            </a:r>
          </a:p>
        </p:txBody>
      </p:sp>
    </p:spTree>
    <p:extLst>
      <p:ext uri="{BB962C8B-B14F-4D97-AF65-F5344CB8AC3E}">
        <p14:creationId xmlns="" xmlns:p14="http://schemas.microsoft.com/office/powerpoint/2010/main" val="2853464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s://kudago.com/media/images/news/2b/c7/2bc701d65c6f85b19dbcb4562de6d9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www.dosug5.info/wp-content/uploads/2019/09/https-2020-god-com-wp-content-uploads-2019-05-p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www.dosug5.info/wp-content/uploads/2019/09/https-2020-god-com-wp-content-uploads-2019-05-p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www.dosug5.info/wp-content/uploads/2019/09/https-2020-god-com-wp-content-uploads-2019-05-p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s13.stc.all.kpcdn.net/share/i/12/1092677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s13.stc.all.kpcdn.net/share/i/12/1092677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s13.stc.all.kpcdn.net/share/i/12/1092677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0" name="Picture 22" descr="http://pavelurazov.ru/wp-content/uploads/2019/09/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6321438" cy="4741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201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337428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u="sng" dirty="0" smtClean="0"/>
              <a:t>ГИА</a:t>
            </a:r>
            <a:r>
              <a:rPr lang="ru-RU" sz="3200" b="1" dirty="0" smtClean="0"/>
              <a:t> – государственная итоговая аттестация</a:t>
            </a:r>
            <a:endParaRPr lang="ru-RU" sz="3200" b="1" u="sng" dirty="0" smtClean="0"/>
          </a:p>
          <a:p>
            <a:pPr algn="ctr"/>
            <a:r>
              <a:rPr lang="ru-RU" sz="3200" b="1" u="sng" dirty="0" smtClean="0"/>
              <a:t>Формы проведения</a:t>
            </a:r>
            <a:r>
              <a:rPr lang="ru-RU" sz="3200" b="1" dirty="0" smtClean="0"/>
              <a:t>:</a:t>
            </a:r>
          </a:p>
          <a:p>
            <a:r>
              <a:rPr lang="ru-RU" sz="3200" b="1" dirty="0" smtClean="0"/>
              <a:t>11 класс – </a:t>
            </a:r>
            <a:r>
              <a:rPr lang="ru-RU" sz="3200" b="1" u="sng" dirty="0" smtClean="0"/>
              <a:t>ЕГЭ</a:t>
            </a:r>
            <a:r>
              <a:rPr lang="ru-RU" sz="3200" b="1" dirty="0" smtClean="0"/>
              <a:t> – единый государственный экзамен</a:t>
            </a:r>
          </a:p>
          <a:p>
            <a:r>
              <a:rPr lang="ru-RU" sz="3200" b="1" u="sng" dirty="0" smtClean="0"/>
              <a:t>ГВЭ</a:t>
            </a:r>
            <a:r>
              <a:rPr lang="ru-RU" sz="3200" b="1" dirty="0" smtClean="0"/>
              <a:t> – государственный выпускной экзамен</a:t>
            </a:r>
            <a:endParaRPr lang="ru-RU" sz="3200" b="1" u="sng" dirty="0" smtClean="0"/>
          </a:p>
          <a:p>
            <a:r>
              <a:rPr lang="ru-RU" sz="3200" b="1" u="sng" dirty="0" smtClean="0"/>
              <a:t>ППЭ </a:t>
            </a:r>
            <a:r>
              <a:rPr lang="ru-RU" sz="3200" b="1" dirty="0" smtClean="0"/>
              <a:t>–пункт проведения экзамена</a:t>
            </a:r>
          </a:p>
          <a:p>
            <a:r>
              <a:rPr lang="ru-RU" sz="3200" b="1" u="sng" dirty="0" smtClean="0"/>
              <a:t>ОВЗ</a:t>
            </a:r>
            <a:r>
              <a:rPr lang="ru-RU" sz="3200" b="1" dirty="0" smtClean="0"/>
              <a:t> – ограниченные возможности здоровья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7537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сведения о ЕГЭ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0024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28736"/>
            <a:ext cx="8105554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 (ЕГЭ) – это основная форма государственной итоговой аттестации выпускников школ Российской Федерации.</a:t>
            </a:r>
          </a:p>
          <a:p>
            <a:pPr algn="just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ЕГЭ = выпускные экзамены + вступительные экзамены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ВУЗ.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признаются в качестве вступительных испытаний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ВУЗами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ССУЗами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3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Участники ЕГЭ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государственной итоговой аттестации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допускаются выпускники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учреждений, </a:t>
            </a:r>
          </a:p>
          <a:p>
            <a:pPr algn="just"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задолженности, в том числе за итоговое сочинение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имеющие годовые отметки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всем общеобразовательным  предметам учебного  плана за 10 - 11 классы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ниже удовлетворительных и «зачет» за итоговое сочинение.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8208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сочинение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Статус работы</a:t>
            </a:r>
          </a:p>
          <a:p>
            <a:pPr algn="just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Это выпускное сочинение. Окончить школу без него нельзя. </a:t>
            </a:r>
          </a:p>
          <a:p>
            <a:pPr algn="just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Основной период итогового сочинения: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        4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декабря 2019 года.  </a:t>
            </a:r>
          </a:p>
          <a:p>
            <a:pPr algn="just"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Результат- Зачёт — незачёт.</a:t>
            </a:r>
          </a:p>
          <a:p>
            <a:pPr algn="just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Для получивших "незачёт" или не явившихся по уважительным причинам предусмотрены ещё 2 даты: 5 февраля 2020 года и 6 мая 2020 года.</a:t>
            </a:r>
          </a:p>
          <a:p>
            <a:pPr algn="just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Заявление на участие в ЕГЭ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указанием предметов, которые выпускник собирается сдавать, необходимо подать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позднее 1 февраля.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-90488" algn="ctr">
              <a:spcBef>
                <a:spcPts val="600"/>
              </a:spcBef>
              <a:buClrTx/>
              <a:buFont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92075" indent="-90488" algn="ctr">
              <a:spcBef>
                <a:spcPts val="600"/>
              </a:spcBef>
              <a:buClrTx/>
              <a:buFont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ФЕВРАЛЯ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РЕГИОНАЛЬНАЯ БАЗА ДАННЫХ ЕГЭ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ЗАКРЫВАЕТСЯ</a:t>
            </a: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2075" indent="-90488" algn="ctr">
              <a:spcBef>
                <a:spcPts val="600"/>
              </a:spcBef>
              <a:buClrTx/>
              <a:buFont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ИЗМЕНИТЬ</a:t>
            </a: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ВЫБРАННЫЙ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ЭКЗАМЕНОВ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НЕВОЗМОЖНО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8162" cy="104775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Предметы ЕГЭ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714488"/>
            <a:ext cx="2786082" cy="360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1194911"/>
            <a:ext cx="4500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Математика (базовый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уровень, профильный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уровень)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Обществознание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Физика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Химия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Биология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География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История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Информатика и ИКТ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Иностранные языки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Литература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Экран (4:3)</PresentationFormat>
  <Paragraphs>105</Paragraphs>
  <Slides>20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Что родителям нужно знать о ЕГЭ? </vt:lpstr>
      <vt:lpstr>Слайд 2</vt:lpstr>
      <vt:lpstr>Слайд 3</vt:lpstr>
      <vt:lpstr> Основные сведения о ЕГЭ </vt:lpstr>
      <vt:lpstr>Слайд 5</vt:lpstr>
      <vt:lpstr>Участники ЕГЭ</vt:lpstr>
      <vt:lpstr>Итоговое сочинение  </vt:lpstr>
      <vt:lpstr>Заявление на участие в ЕГЭ</vt:lpstr>
      <vt:lpstr>Предметы ЕГЭ</vt:lpstr>
      <vt:lpstr>Предметы ЕГЭ</vt:lpstr>
      <vt:lpstr>Экзамен по математике разделён на два уровня: базовый и профильный. </vt:lpstr>
      <vt:lpstr>Экзамен по иностранным языкам сдаются в два дня: 1 день для сдачи письменной части экзамена;  2 день для сдачи устной части (говорение) </vt:lpstr>
      <vt:lpstr>Слайд 13</vt:lpstr>
      <vt:lpstr>Слайд 14</vt:lpstr>
      <vt:lpstr> Участникам ЕГЭ  ЗАПРЕЩЕНО:</vt:lpstr>
      <vt:lpstr>Слайд 16</vt:lpstr>
      <vt:lpstr>Повторный допуск ЕГЭ</vt:lpstr>
      <vt:lpstr>Какие оценки выставляются в аттестат</vt:lpstr>
      <vt:lpstr>Полезные ресурсы: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2017-12-26T19:33:14Z</dcterms:created>
  <dcterms:modified xsi:type="dcterms:W3CDTF">2019-10-10T04:42:10Z</dcterms:modified>
</cp:coreProperties>
</file>